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5-1.png>
</file>

<file path=ppt/media/image-6-1.png>
</file>

<file path=ppt/media/image-6-10.png>
</file>

<file path=ppt/media/image-6-11.sv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6-8.png>
</file>

<file path=ppt/media/image-6-9.sv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image" Target="../media/image-6-10.png"/><Relationship Id="rId11" Type="http://schemas.openxmlformats.org/officeDocument/2006/relationships/image" Target="../media/image-6-11.svg"/><Relationship Id="rId12" Type="http://schemas.openxmlformats.org/officeDocument/2006/relationships/slideLayout" Target="../slideLayouts/slideLayout7.xml"/><Relationship Id="rId1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Data Analysis using Python, SQL &amp; Power BI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89134" y="575905"/>
            <a:ext cx="2740104" cy="353497"/>
          </a:xfrm>
          <a:prstGeom prst="roundRect">
            <a:avLst>
              <a:gd name="adj" fmla="val 18718"/>
            </a:avLst>
          </a:prstGeom>
          <a:solidFill>
            <a:srgbClr val="E8E6E3"/>
          </a:solidFill>
          <a:ln/>
        </p:spPr>
      </p:sp>
      <p:sp>
        <p:nvSpPr>
          <p:cNvPr id="3" name="Text 1"/>
          <p:cNvSpPr/>
          <p:nvPr/>
        </p:nvSpPr>
        <p:spPr>
          <a:xfrm>
            <a:off x="807244" y="634960"/>
            <a:ext cx="2503884" cy="235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2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STRATEGIC RECOMMENDATIONS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89134" y="997744"/>
            <a:ext cx="5374600" cy="492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Actionable Steps for Growth</a:t>
            </a:r>
            <a:endParaRPr lang="en-US" sz="31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9134" y="1746409"/>
            <a:ext cx="984528" cy="9846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844516" y="1746409"/>
            <a:ext cx="3643908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Enhance Subscription Benefits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844516" y="2156460"/>
            <a:ext cx="12096750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Introduce exclusive perks to boost subscriber engagement and retention.</a:t>
            </a:r>
            <a:endParaRPr lang="en-US" sz="15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34" y="2927866"/>
            <a:ext cx="984528" cy="98464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844516" y="2927866"/>
            <a:ext cx="2535674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Reward Loyal Buyers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1844516" y="3337917"/>
            <a:ext cx="12096750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Implement a tiered loyalty program to incentivize repeat purchases and brand advocacy.</a:t>
            </a:r>
            <a:endParaRPr lang="en-US" sz="15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34" y="4109323"/>
            <a:ext cx="984528" cy="98464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844516" y="4109323"/>
            <a:ext cx="3248620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Optimize Discount Strategy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1844516" y="4519374"/>
            <a:ext cx="12096750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Analyze discount effectiveness for specific products to maximize revenue without devaluation.</a:t>
            </a:r>
            <a:endParaRPr lang="en-US" sz="15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134" y="5290780"/>
            <a:ext cx="984528" cy="98464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844516" y="5290780"/>
            <a:ext cx="4284464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Target High-Revenue Demographics</a:t>
            </a:r>
            <a:endParaRPr lang="en-US" sz="1900" dirty="0"/>
          </a:p>
        </p:txBody>
      </p:sp>
      <p:sp>
        <p:nvSpPr>
          <p:cNvPr id="16" name="Text 10"/>
          <p:cNvSpPr/>
          <p:nvPr/>
        </p:nvSpPr>
        <p:spPr>
          <a:xfrm>
            <a:off x="1844516" y="5700832"/>
            <a:ext cx="12096750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Focus marketing efforts on age groups with proven high spending potential.</a:t>
            </a:r>
            <a:endParaRPr lang="en-US" sz="15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34" y="6472237"/>
            <a:ext cx="984528" cy="984647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844516" y="6472237"/>
            <a:ext cx="3400901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Promote Top-Rated Products</a:t>
            </a:r>
            <a:endParaRPr lang="en-US" sz="1900" dirty="0"/>
          </a:p>
        </p:txBody>
      </p:sp>
      <p:sp>
        <p:nvSpPr>
          <p:cNvPr id="19" name="Text 12"/>
          <p:cNvSpPr/>
          <p:nvPr/>
        </p:nvSpPr>
        <p:spPr>
          <a:xfrm>
            <a:off x="1844516" y="6882289"/>
            <a:ext cx="12096750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Highlight highly-rated products in marketing campaigns to leverage positive customer sentiment.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08566"/>
            <a:ext cx="2046922" cy="426244"/>
          </a:xfrm>
          <a:prstGeom prst="roundRect">
            <a:avLst>
              <a:gd name="adj" fmla="val 17880"/>
            </a:avLst>
          </a:prstGeom>
          <a:solidFill>
            <a:srgbClr val="E8E6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976551"/>
            <a:ext cx="177474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PROJECT OVERVIEW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425535"/>
            <a:ext cx="848796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Unveiling Customer Spending Patterns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672834"/>
            <a:ext cx="6407944" cy="1550075"/>
          </a:xfrm>
          <a:prstGeom prst="roundRect">
            <a:avLst>
              <a:gd name="adj" fmla="val 9439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793790" y="2642354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7" name="Shape 5"/>
          <p:cNvSpPr/>
          <p:nvPr/>
        </p:nvSpPr>
        <p:spPr>
          <a:xfrm>
            <a:off x="3657540" y="233267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3861614" y="250281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051084" y="3239810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Analyzed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3,900 transactions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to decipher customer spending habits.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548" y="2672834"/>
            <a:ext cx="6408063" cy="1550075"/>
          </a:xfrm>
          <a:prstGeom prst="roundRect">
            <a:avLst>
              <a:gd name="adj" fmla="val 9439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428548" y="2642354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2" name="Shape 10"/>
          <p:cNvSpPr/>
          <p:nvPr/>
        </p:nvSpPr>
        <p:spPr>
          <a:xfrm>
            <a:off x="10292298" y="233267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496371" y="250281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685842" y="3239810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Identified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 segments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and their unique product preferences.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789884"/>
            <a:ext cx="6407944" cy="1550075"/>
          </a:xfrm>
          <a:prstGeom prst="roundRect">
            <a:avLst>
              <a:gd name="adj" fmla="val 9439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793790" y="4759404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7" name="Shape 15"/>
          <p:cNvSpPr/>
          <p:nvPr/>
        </p:nvSpPr>
        <p:spPr>
          <a:xfrm>
            <a:off x="3657540" y="444972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3861614" y="461986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1051084" y="5356860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Evaluated the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impact of subscriptions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on purchasing behavior.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4789884"/>
            <a:ext cx="6408063" cy="1550075"/>
          </a:xfrm>
          <a:prstGeom prst="roundRect">
            <a:avLst>
              <a:gd name="adj" fmla="val 9439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7428548" y="4759404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22" name="Shape 20"/>
          <p:cNvSpPr/>
          <p:nvPr/>
        </p:nvSpPr>
        <p:spPr>
          <a:xfrm>
            <a:off x="10292298" y="444972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0496371" y="461986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4</a:t>
            </a:r>
            <a:endParaRPr lang="en-US" sz="2100" dirty="0"/>
          </a:p>
        </p:txBody>
      </p:sp>
      <p:sp>
        <p:nvSpPr>
          <p:cNvPr id="24" name="Text 22"/>
          <p:cNvSpPr/>
          <p:nvPr/>
        </p:nvSpPr>
        <p:spPr>
          <a:xfrm>
            <a:off x="7685842" y="5356860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Aimed at providing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actionable insights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for strategic business decisions.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793790" y="659511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This project delved into a vast dataset to uncover the intricate dynamics of customer shopping, offering a comprehensive view for informed business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18661" y="747713"/>
            <a:ext cx="1809155" cy="373499"/>
          </a:xfrm>
          <a:prstGeom prst="roundRect">
            <a:avLst>
              <a:gd name="adj" fmla="val 18473"/>
            </a:avLst>
          </a:prstGeom>
          <a:solidFill>
            <a:srgbClr val="E8E6E3"/>
          </a:solidFill>
          <a:ln/>
        </p:spPr>
      </p:sp>
      <p:sp>
        <p:nvSpPr>
          <p:cNvPr id="3" name="Text 1"/>
          <p:cNvSpPr/>
          <p:nvPr/>
        </p:nvSpPr>
        <p:spPr>
          <a:xfrm>
            <a:off x="841772" y="809268"/>
            <a:ext cx="1562933" cy="250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DATA FOUNDATION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18661" y="1195507"/>
            <a:ext cx="4106823" cy="513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Dataset at a Glance</a:t>
            </a:r>
            <a:endParaRPr lang="en-US" sz="3200" dirty="0"/>
          </a:p>
        </p:txBody>
      </p:sp>
      <p:sp>
        <p:nvSpPr>
          <p:cNvPr id="5" name="Text 3"/>
          <p:cNvSpPr/>
          <p:nvPr/>
        </p:nvSpPr>
        <p:spPr>
          <a:xfrm>
            <a:off x="718661" y="2154793"/>
            <a:ext cx="4291846" cy="1565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Our analysis was built upon a robust dataset, comprising </a:t>
            </a:r>
            <a:pPr algn="l" indent="0" marL="0">
              <a:lnSpc>
                <a:spcPts val="2450"/>
              </a:lnSpc>
              <a:buNone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3,900 rows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and </a:t>
            </a:r>
            <a:pPr algn="l" indent="0" marL="0">
              <a:lnSpc>
                <a:spcPts val="2450"/>
              </a:lnSpc>
              <a:buNone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18 comprehensive columns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. Each record provided a rich tapestry of customer interactions.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8661" y="3887153"/>
            <a:ext cx="4291846" cy="2008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Demographic Insights: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Age, gender, location.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Purchase Specifics: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Product details, quantity, price, shipping.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Behavioral Metrics: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Ratings, reviews, discount usage.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8661" y="6062543"/>
            <a:ext cx="4291846" cy="1252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Missing values within the review rating column were meticulously handled, ensuring data integrity and reliability for subsequent analysis.</a:t>
            </a:r>
            <a:endParaRPr lang="en-US" sz="16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9142" y="2390537"/>
            <a:ext cx="8400098" cy="46883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431733"/>
            <a:ext cx="2115979" cy="426244"/>
          </a:xfrm>
          <a:prstGeom prst="roundRect">
            <a:avLst>
              <a:gd name="adj" fmla="val 17880"/>
            </a:avLst>
          </a:prstGeom>
          <a:solidFill>
            <a:srgbClr val="E8E6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2499717"/>
            <a:ext cx="184380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TECHNOLOGY STACK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948702"/>
            <a:ext cx="575369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Tools Driving Our Insights</a:t>
            </a:r>
            <a:endParaRPr lang="en-US" sz="35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3855839"/>
            <a:ext cx="566976" cy="56697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44253" y="3855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Python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44253" y="4346258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Leveraged Pandas for data cleaning, feature engineering, and initial exploratory analysis.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3855839"/>
            <a:ext cx="566976" cy="5669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86356" y="3855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PostgreSQL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86356" y="4346258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Employed for storing cleaned data and executing complex SQL business queries.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3855839"/>
            <a:ext cx="566976" cy="56697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528459" y="3855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Power BI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0528459" y="4346258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Utilized to create interactive dashboards for dynamic data visualization and stakeholder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83788" y="830461"/>
            <a:ext cx="1709976" cy="335756"/>
          </a:xfrm>
          <a:prstGeom prst="roundRect">
            <a:avLst>
              <a:gd name="adj" fmla="val 18945"/>
            </a:avLst>
          </a:prstGeom>
          <a:solidFill>
            <a:srgbClr val="E8E6E3"/>
          </a:solidFill>
          <a:ln/>
        </p:spPr>
      </p:sp>
      <p:sp>
        <p:nvSpPr>
          <p:cNvPr id="3" name="Text 1"/>
          <p:cNvSpPr/>
          <p:nvPr/>
        </p:nvSpPr>
        <p:spPr>
          <a:xfrm>
            <a:off x="897374" y="887254"/>
            <a:ext cx="1482804" cy="222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DATA PREPARATION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783788" y="1229320"/>
            <a:ext cx="5769888" cy="473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Streamlining Data for Accuracy</a:t>
            </a:r>
            <a:endParaRPr lang="en-US" sz="2950" dirty="0"/>
          </a:p>
        </p:txBody>
      </p:sp>
      <p:sp>
        <p:nvSpPr>
          <p:cNvPr id="5" name="Shape 3"/>
          <p:cNvSpPr/>
          <p:nvPr/>
        </p:nvSpPr>
        <p:spPr>
          <a:xfrm>
            <a:off x="647581" y="1939528"/>
            <a:ext cx="4544139" cy="5004078"/>
          </a:xfrm>
          <a:prstGeom prst="roundRect">
            <a:avLst>
              <a:gd name="adj" fmla="val 3000"/>
            </a:avLst>
          </a:prstGeom>
          <a:solidFill>
            <a:srgbClr val="3A3A3A"/>
          </a:solidFill>
          <a:ln/>
        </p:spPr>
      </p:sp>
      <p:sp>
        <p:nvSpPr>
          <p:cNvPr id="6" name="Text 4"/>
          <p:cNvSpPr/>
          <p:nvPr/>
        </p:nvSpPr>
        <p:spPr>
          <a:xfrm>
            <a:off x="836890" y="2377559"/>
            <a:ext cx="2767489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Preprocessing Steps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6890" y="2831425"/>
            <a:ext cx="4165521" cy="3776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Null Value Imputation: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Addressed missing review ratings by imputing with median values based on product categories.</a:t>
            </a:r>
            <a:endParaRPr lang="en-US" sz="1450" dirty="0"/>
          </a:p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Standardization: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Ensured consistency by converting all column names to snake_case.</a:t>
            </a:r>
            <a:endParaRPr lang="en-US" sz="1450" dirty="0"/>
          </a:p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Feature Engineering: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Created new 'Age Group' categories for better demographic analysis.</a:t>
            </a:r>
            <a:endParaRPr lang="en-US" sz="1450" dirty="0"/>
          </a:p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Redundancy Removal:</a:t>
            </a:r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Eliminated the 'promo_code_used' column due to data overlap with 'discount_applied'.</a:t>
            </a:r>
            <a:endParaRPr lang="en-US" sz="14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4857" y="2117169"/>
            <a:ext cx="8329136" cy="464879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83788" y="7121247"/>
            <a:ext cx="13062704" cy="277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These meticulous preprocessing steps were crucial in preparing the raw transactional data for robust analysis in PostgreSQL.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65810" y="601742"/>
            <a:ext cx="1963817" cy="406241"/>
          </a:xfrm>
          <a:prstGeom prst="roundRect">
            <a:avLst>
              <a:gd name="adj" fmla="val 18100"/>
            </a:avLst>
          </a:prstGeom>
          <a:solidFill>
            <a:srgbClr val="E8E6E3"/>
          </a:solidFill>
          <a:ln/>
        </p:spPr>
      </p:sp>
      <p:sp>
        <p:nvSpPr>
          <p:cNvPr id="3" name="Text 1"/>
          <p:cNvSpPr/>
          <p:nvPr/>
        </p:nvSpPr>
        <p:spPr>
          <a:xfrm>
            <a:off x="897017" y="667345"/>
            <a:ext cx="1701403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BUSINESS INSIGHTS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65810" y="1092398"/>
            <a:ext cx="7244239" cy="547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Unlocking Value with SQL Queries</a:t>
            </a:r>
            <a:endParaRPr lang="en-US" sz="34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5598" y="1956078"/>
            <a:ext cx="12679204" cy="4757738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803701" y="3167959"/>
            <a:ext cx="654921" cy="6549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220207" y="5374634"/>
            <a:ext cx="1912370" cy="736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Subscriber Comparison</a:t>
            </a:r>
            <a:endParaRPr lang="en-US" sz="23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06075" y="3169187"/>
            <a:ext cx="654921" cy="65492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810097" y="5190438"/>
            <a:ext cx="1912370" cy="1105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Shipping Type vs Amount</a:t>
            </a:r>
            <a:endParaRPr lang="en-US" sz="23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09064" y="3169187"/>
            <a:ext cx="654921" cy="6549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413085" y="5374634"/>
            <a:ext cx="1912369" cy="736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Top-Rated Products</a:t>
            </a:r>
            <a:endParaRPr lang="en-US" sz="230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12052" y="3169187"/>
            <a:ext cx="654921" cy="65492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4016074" y="5190438"/>
            <a:ext cx="1912370" cy="1105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High-Spend Discount Users</a:t>
            </a:r>
            <a:endParaRPr lang="en-US" sz="230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201942" y="3169187"/>
            <a:ext cx="654921" cy="65492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566669" y="5374634"/>
            <a:ext cx="1912370" cy="736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Revenue by Gender</a:t>
            </a:r>
            <a:endParaRPr lang="en-US" sz="2300" dirty="0"/>
          </a:p>
        </p:txBody>
      </p:sp>
      <p:sp>
        <p:nvSpPr>
          <p:cNvPr id="16" name="Text 8"/>
          <p:cNvSpPr/>
          <p:nvPr/>
        </p:nvSpPr>
        <p:spPr>
          <a:xfrm>
            <a:off x="765810" y="6951226"/>
            <a:ext cx="13098780" cy="687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We formulated critical SQL business questions to extract actionable insights from the cleaned dataset, focusing on various facets of customer behavior. This allowed us to dissect performance across different dimensions.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650683"/>
            <a:ext cx="1840706" cy="426244"/>
          </a:xfrm>
          <a:prstGeom prst="roundRect">
            <a:avLst>
              <a:gd name="adj" fmla="val 17880"/>
            </a:avLst>
          </a:prstGeom>
          <a:solidFill>
            <a:srgbClr val="E8E6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718667"/>
            <a:ext cx="156852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KEY DISCOVERIES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167652"/>
            <a:ext cx="534828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Data-Driven Revelations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63310" y="3044309"/>
            <a:ext cx="60960" cy="1277183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6" name="Text 4"/>
          <p:cNvSpPr/>
          <p:nvPr/>
        </p:nvSpPr>
        <p:spPr>
          <a:xfrm>
            <a:off x="1081564" y="3074789"/>
            <a:ext cx="42307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Loyal Customers Drive Growth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81564" y="3565208"/>
            <a:ext cx="60918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The loyal customer segment emerged as the largest and most valuable contributor to overall revenue.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404" y="3044309"/>
            <a:ext cx="60960" cy="1277183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9" name="Text 7"/>
          <p:cNvSpPr/>
          <p:nvPr/>
        </p:nvSpPr>
        <p:spPr>
          <a:xfrm>
            <a:off x="7744658" y="3074789"/>
            <a:ext cx="45455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Express Shipping = Higher Spend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44658" y="3565208"/>
            <a:ext cx="60919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Customers opting for express shipping exhibited a significantly higher average purchase amount.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63310" y="4714161"/>
            <a:ext cx="60960" cy="1277183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2" name="Text 10"/>
          <p:cNvSpPr/>
          <p:nvPr/>
        </p:nvSpPr>
        <p:spPr>
          <a:xfrm>
            <a:off x="1081564" y="4744641"/>
            <a:ext cx="46368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Discounts: A Double-Edged Sword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081564" y="5235059"/>
            <a:ext cx="60918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While effective, discounts don't always lead to reduced overall revenue; their impact varies by product.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404" y="4714161"/>
            <a:ext cx="60960" cy="1277183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5" name="Text 13"/>
          <p:cNvSpPr/>
          <p:nvPr/>
        </p:nvSpPr>
        <p:spPr>
          <a:xfrm>
            <a:off x="7744658" y="47446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Age Group Revenue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744658" y="5235059"/>
            <a:ext cx="60919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Young adults (25-34) represented the highest revenue-generating demographic.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2160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These insights highlight critical areas for strategic focus, from customer retention to promotional efficacy.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16280" y="899755"/>
            <a:ext cx="2463046" cy="371713"/>
          </a:xfrm>
          <a:prstGeom prst="roundRect">
            <a:avLst>
              <a:gd name="adj" fmla="val 18499"/>
            </a:avLst>
          </a:prstGeom>
          <a:solidFill>
            <a:srgbClr val="E8E6E3"/>
          </a:solidFill>
          <a:ln/>
        </p:spPr>
      </p:sp>
      <p:sp>
        <p:nvSpPr>
          <p:cNvPr id="3" name="Text 1"/>
          <p:cNvSpPr/>
          <p:nvPr/>
        </p:nvSpPr>
        <p:spPr>
          <a:xfrm>
            <a:off x="839033" y="961073"/>
            <a:ext cx="2217539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 SEGMENTATION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16280" y="1345287"/>
            <a:ext cx="6874550" cy="511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Understanding Our Customer Base</a:t>
            </a:r>
            <a:endParaRPr lang="en-US" sz="3200" dirty="0"/>
          </a:p>
        </p:txBody>
      </p:sp>
      <p:sp>
        <p:nvSpPr>
          <p:cNvPr id="5" name="Text 3"/>
          <p:cNvSpPr/>
          <p:nvPr/>
        </p:nvSpPr>
        <p:spPr>
          <a:xfrm>
            <a:off x="716280" y="2299930"/>
            <a:ext cx="4294584" cy="18680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We segmented our customer base into three distinct groups: </a:t>
            </a:r>
            <a:pPr algn="l" indent="0" marL="0">
              <a:lnSpc>
                <a:spcPts val="2450"/>
              </a:lnSpc>
              <a:buNone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New, Returning,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and </a:t>
            </a:r>
            <a:pPr algn="l" indent="0" marL="0">
              <a:lnSpc>
                <a:spcPts val="2450"/>
              </a:lnSpc>
              <a:buNone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Loyal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customers. This segmentation allows for targeted marketing and engagement strategies, maximizing customer lifetime value.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6280" y="4334113"/>
            <a:ext cx="4294584" cy="2931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New Customers: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First-time buyers, crucial for acquisition strategies.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Returning Customers: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Have made multiple purchases, indicating satisfaction and potential for loyalty.</a:t>
            </a:r>
            <a:endParaRPr lang="en-US" sz="1600" dirty="0"/>
          </a:p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6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Loyal Customers:</a:t>
            </a:r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Our most valuable segment, demonstrating consistent engagement and high repeat purchase rates.</a:t>
            </a:r>
            <a:endParaRPr lang="en-US" sz="16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7833" y="2378750"/>
            <a:ext cx="8403788" cy="4470916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7510105" y="6880146"/>
            <a:ext cx="204549" cy="204549"/>
          </a:xfrm>
          <a:prstGeom prst="roundRect">
            <a:avLst>
              <a:gd name="adj" fmla="val 8941"/>
            </a:avLst>
          </a:prstGeom>
          <a:solidFill>
            <a:srgbClr val="2B2722"/>
          </a:solidFill>
          <a:ln/>
        </p:spPr>
      </p:sp>
      <p:sp>
        <p:nvSpPr>
          <p:cNvPr id="9" name="Text 6"/>
          <p:cNvSpPr/>
          <p:nvPr/>
        </p:nvSpPr>
        <p:spPr>
          <a:xfrm>
            <a:off x="7775615" y="6880146"/>
            <a:ext cx="441841" cy="204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New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9096256" y="6880146"/>
            <a:ext cx="204549" cy="204549"/>
          </a:xfrm>
          <a:prstGeom prst="roundRect">
            <a:avLst>
              <a:gd name="adj" fmla="val 8941"/>
            </a:avLst>
          </a:prstGeom>
          <a:solidFill>
            <a:srgbClr val="6E6558"/>
          </a:solidFill>
          <a:ln/>
        </p:spPr>
      </p:sp>
      <p:sp>
        <p:nvSpPr>
          <p:cNvPr id="11" name="Text 8"/>
          <p:cNvSpPr/>
          <p:nvPr/>
        </p:nvSpPr>
        <p:spPr>
          <a:xfrm>
            <a:off x="9361765" y="6880146"/>
            <a:ext cx="981313" cy="204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Returning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221879" y="6880146"/>
            <a:ext cx="204549" cy="204549"/>
          </a:xfrm>
          <a:prstGeom prst="roundRect">
            <a:avLst>
              <a:gd name="adj" fmla="val 8941"/>
            </a:avLst>
          </a:prstGeom>
          <a:solidFill>
            <a:srgbClr val="AAA194"/>
          </a:solidFill>
          <a:ln/>
        </p:spPr>
      </p:sp>
      <p:sp>
        <p:nvSpPr>
          <p:cNvPr id="13" name="Text 10"/>
          <p:cNvSpPr/>
          <p:nvPr/>
        </p:nvSpPr>
        <p:spPr>
          <a:xfrm>
            <a:off x="11487388" y="6880146"/>
            <a:ext cx="535543" cy="204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Loyal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079540"/>
            <a:ext cx="2525673" cy="426244"/>
          </a:xfrm>
          <a:prstGeom prst="roundRect">
            <a:avLst>
              <a:gd name="adj" fmla="val 17880"/>
            </a:avLst>
          </a:prstGeom>
          <a:solidFill>
            <a:srgbClr val="E8E6E3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147524"/>
            <a:ext cx="225349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PRODUCT PERFORMANCE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596509"/>
            <a:ext cx="886206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Best-Selling and Highest-Rated Offerings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2730460"/>
            <a:ext cx="37237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Top 3 Products by Category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311604"/>
            <a:ext cx="6244709" cy="314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Electronics: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Smartwatch, Wireless Headphones, Drone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Clothing: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Premium Jeans, Designer Dress, Winter Coat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Home Goods: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Robotic Vacuum, Smart Lighting, Espresso Machine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Books: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Bestselling Novel, Self-Help Guide, Children's Illustrated Book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730460"/>
            <a:ext cx="32077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Highest-Rated Products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311604"/>
            <a:ext cx="6244709" cy="2778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Echo Dot (5.0 stars):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Exceptional user satisfaction.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Noise-Cancelling Headphones (4.9 stars):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Premium audio experience.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Organic Skincare Set (4.8 stars):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Highly effective and popular.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Ergonomic Office Chair (4.7 stars):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Comfort and quality praised.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7871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Understanding both sales volume and customer satisfaction is vital for optimizing inventory and marketing efforts.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2026-02-13T11:18:08Z</dcterms:created>
  <dcterms:modified xsi:type="dcterms:W3CDTF">2026-02-13T11:18:08Z</dcterms:modified>
</cp:coreProperties>
</file>